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0"/>
  </p:notesMasterIdLst>
  <p:handoutMasterIdLst>
    <p:handoutMasterId r:id="rId281"/>
  </p:handoutMasterIdLst>
  <p:sldIdLst>
    <p:sldId id="3283" r:id="rId2"/>
    <p:sldId id="4776" r:id="rId3"/>
    <p:sldId id="4778" r:id="rId4"/>
    <p:sldId id="4779" r:id="rId5"/>
    <p:sldId id="4780" r:id="rId6"/>
    <p:sldId id="4781" r:id="rId7"/>
    <p:sldId id="4782" r:id="rId8"/>
    <p:sldId id="4494" r:id="rId9"/>
    <p:sldId id="4770" r:id="rId10"/>
    <p:sldId id="4769" r:id="rId11"/>
    <p:sldId id="4771" r:id="rId12"/>
    <p:sldId id="4772" r:id="rId13"/>
    <p:sldId id="4773" r:id="rId14"/>
    <p:sldId id="4501" r:id="rId15"/>
    <p:sldId id="4502" r:id="rId16"/>
    <p:sldId id="4503" r:id="rId17"/>
    <p:sldId id="4504" r:id="rId18"/>
    <p:sldId id="4505" r:id="rId19"/>
    <p:sldId id="4506" r:id="rId20"/>
    <p:sldId id="4507" r:id="rId21"/>
    <p:sldId id="4508" r:id="rId22"/>
    <p:sldId id="4509" r:id="rId23"/>
    <p:sldId id="4510" r:id="rId24"/>
    <p:sldId id="4511" r:id="rId25"/>
    <p:sldId id="4512" r:id="rId26"/>
    <p:sldId id="4513" r:id="rId27"/>
    <p:sldId id="4514" r:id="rId28"/>
    <p:sldId id="4515" r:id="rId29"/>
    <p:sldId id="4516" r:id="rId30"/>
    <p:sldId id="4517" r:id="rId31"/>
    <p:sldId id="4518" r:id="rId32"/>
    <p:sldId id="4519" r:id="rId33"/>
    <p:sldId id="4520" r:id="rId34"/>
    <p:sldId id="4521" r:id="rId35"/>
    <p:sldId id="4522" r:id="rId36"/>
    <p:sldId id="4523" r:id="rId37"/>
    <p:sldId id="4524" r:id="rId38"/>
    <p:sldId id="4525" r:id="rId39"/>
    <p:sldId id="4526" r:id="rId40"/>
    <p:sldId id="4527" r:id="rId41"/>
    <p:sldId id="4528" r:id="rId42"/>
    <p:sldId id="4529" r:id="rId43"/>
    <p:sldId id="4530" r:id="rId44"/>
    <p:sldId id="4531" r:id="rId45"/>
    <p:sldId id="4532" r:id="rId46"/>
    <p:sldId id="4533" r:id="rId47"/>
    <p:sldId id="4534" r:id="rId48"/>
    <p:sldId id="4535" r:id="rId49"/>
    <p:sldId id="4536" r:id="rId50"/>
    <p:sldId id="4537" r:id="rId51"/>
    <p:sldId id="4538" r:id="rId52"/>
    <p:sldId id="4539" r:id="rId53"/>
    <p:sldId id="4540" r:id="rId54"/>
    <p:sldId id="4541" r:id="rId55"/>
    <p:sldId id="4542" r:id="rId56"/>
    <p:sldId id="4543" r:id="rId57"/>
    <p:sldId id="4544" r:id="rId58"/>
    <p:sldId id="4546" r:id="rId59"/>
    <p:sldId id="4547" r:id="rId60"/>
    <p:sldId id="4548" r:id="rId61"/>
    <p:sldId id="4549" r:id="rId62"/>
    <p:sldId id="4550" r:id="rId63"/>
    <p:sldId id="4551" r:id="rId64"/>
    <p:sldId id="4552" r:id="rId65"/>
    <p:sldId id="4553" r:id="rId66"/>
    <p:sldId id="4554" r:id="rId67"/>
    <p:sldId id="4555" r:id="rId68"/>
    <p:sldId id="4556" r:id="rId69"/>
    <p:sldId id="4557" r:id="rId70"/>
    <p:sldId id="4558" r:id="rId71"/>
    <p:sldId id="4559" r:id="rId72"/>
    <p:sldId id="4560" r:id="rId73"/>
    <p:sldId id="4561" r:id="rId74"/>
    <p:sldId id="4562" r:id="rId75"/>
    <p:sldId id="4563" r:id="rId76"/>
    <p:sldId id="4564" r:id="rId77"/>
    <p:sldId id="4565" r:id="rId78"/>
    <p:sldId id="4566" r:id="rId79"/>
    <p:sldId id="4567" r:id="rId80"/>
    <p:sldId id="4568" r:id="rId81"/>
    <p:sldId id="4569" r:id="rId82"/>
    <p:sldId id="4570" r:id="rId83"/>
    <p:sldId id="4571" r:id="rId84"/>
    <p:sldId id="4572" r:id="rId85"/>
    <p:sldId id="4573" r:id="rId86"/>
    <p:sldId id="4574" r:id="rId87"/>
    <p:sldId id="4575" r:id="rId88"/>
    <p:sldId id="4576" r:id="rId89"/>
    <p:sldId id="4577" r:id="rId90"/>
    <p:sldId id="4578" r:id="rId91"/>
    <p:sldId id="4579" r:id="rId92"/>
    <p:sldId id="4580" r:id="rId93"/>
    <p:sldId id="4581" r:id="rId94"/>
    <p:sldId id="4582" r:id="rId95"/>
    <p:sldId id="4583" r:id="rId96"/>
    <p:sldId id="4584" r:id="rId97"/>
    <p:sldId id="4585" r:id="rId98"/>
    <p:sldId id="4586" r:id="rId99"/>
    <p:sldId id="4587" r:id="rId100"/>
    <p:sldId id="4588" r:id="rId101"/>
    <p:sldId id="4589" r:id="rId102"/>
    <p:sldId id="4590" r:id="rId103"/>
    <p:sldId id="4591" r:id="rId104"/>
    <p:sldId id="4592" r:id="rId105"/>
    <p:sldId id="4593" r:id="rId106"/>
    <p:sldId id="4594" r:id="rId107"/>
    <p:sldId id="4595" r:id="rId108"/>
    <p:sldId id="4596" r:id="rId109"/>
    <p:sldId id="4597" r:id="rId110"/>
    <p:sldId id="4599" r:id="rId111"/>
    <p:sldId id="4600" r:id="rId112"/>
    <p:sldId id="4601" r:id="rId113"/>
    <p:sldId id="4602" r:id="rId114"/>
    <p:sldId id="4603" r:id="rId115"/>
    <p:sldId id="4604" r:id="rId116"/>
    <p:sldId id="4605" r:id="rId117"/>
    <p:sldId id="4606" r:id="rId118"/>
    <p:sldId id="4607" r:id="rId119"/>
    <p:sldId id="4608" r:id="rId120"/>
    <p:sldId id="4609" r:id="rId121"/>
    <p:sldId id="4610" r:id="rId122"/>
    <p:sldId id="4611" r:id="rId123"/>
    <p:sldId id="4612" r:id="rId124"/>
    <p:sldId id="4613" r:id="rId125"/>
    <p:sldId id="4614" r:id="rId126"/>
    <p:sldId id="4615" r:id="rId127"/>
    <p:sldId id="4616" r:id="rId128"/>
    <p:sldId id="4617" r:id="rId129"/>
    <p:sldId id="4618" r:id="rId130"/>
    <p:sldId id="4619" r:id="rId131"/>
    <p:sldId id="4620" r:id="rId132"/>
    <p:sldId id="4621" r:id="rId133"/>
    <p:sldId id="4622" r:id="rId134"/>
    <p:sldId id="4623" r:id="rId135"/>
    <p:sldId id="4624" r:id="rId136"/>
    <p:sldId id="4625" r:id="rId137"/>
    <p:sldId id="4626" r:id="rId138"/>
    <p:sldId id="4627" r:id="rId139"/>
    <p:sldId id="4628" r:id="rId140"/>
    <p:sldId id="4629" r:id="rId141"/>
    <p:sldId id="4630" r:id="rId142"/>
    <p:sldId id="4631" r:id="rId143"/>
    <p:sldId id="4632" r:id="rId144"/>
    <p:sldId id="4774" r:id="rId145"/>
    <p:sldId id="4634" r:id="rId146"/>
    <p:sldId id="4635" r:id="rId147"/>
    <p:sldId id="4636" r:id="rId148"/>
    <p:sldId id="4637" r:id="rId149"/>
    <p:sldId id="4638" r:id="rId150"/>
    <p:sldId id="4639" r:id="rId151"/>
    <p:sldId id="4640" r:id="rId152"/>
    <p:sldId id="4641" r:id="rId153"/>
    <p:sldId id="4642" r:id="rId154"/>
    <p:sldId id="4643" r:id="rId155"/>
    <p:sldId id="4644" r:id="rId156"/>
    <p:sldId id="4645" r:id="rId157"/>
    <p:sldId id="4646" r:id="rId158"/>
    <p:sldId id="4647" r:id="rId159"/>
    <p:sldId id="4648" r:id="rId160"/>
    <p:sldId id="4649" r:id="rId161"/>
    <p:sldId id="4650" r:id="rId162"/>
    <p:sldId id="4651" r:id="rId163"/>
    <p:sldId id="4652" r:id="rId164"/>
    <p:sldId id="4653" r:id="rId165"/>
    <p:sldId id="4654" r:id="rId166"/>
    <p:sldId id="4655" r:id="rId167"/>
    <p:sldId id="4656" r:id="rId168"/>
    <p:sldId id="4657" r:id="rId169"/>
    <p:sldId id="4658" r:id="rId170"/>
    <p:sldId id="4659" r:id="rId171"/>
    <p:sldId id="4660" r:id="rId172"/>
    <p:sldId id="4661" r:id="rId173"/>
    <p:sldId id="4662" r:id="rId174"/>
    <p:sldId id="4663" r:id="rId175"/>
    <p:sldId id="4664" r:id="rId176"/>
    <p:sldId id="4665" r:id="rId177"/>
    <p:sldId id="4666" r:id="rId178"/>
    <p:sldId id="4667" r:id="rId179"/>
    <p:sldId id="4668" r:id="rId180"/>
    <p:sldId id="4669" r:id="rId181"/>
    <p:sldId id="4670" r:id="rId182"/>
    <p:sldId id="4671" r:id="rId183"/>
    <p:sldId id="4672" r:id="rId184"/>
    <p:sldId id="4673" r:id="rId185"/>
    <p:sldId id="4674" r:id="rId186"/>
    <p:sldId id="4675" r:id="rId187"/>
    <p:sldId id="4676" r:id="rId188"/>
    <p:sldId id="4677" r:id="rId189"/>
    <p:sldId id="4678" r:id="rId190"/>
    <p:sldId id="4679" r:id="rId191"/>
    <p:sldId id="4680" r:id="rId192"/>
    <p:sldId id="4681" r:id="rId193"/>
    <p:sldId id="4682" r:id="rId194"/>
    <p:sldId id="4683" r:id="rId195"/>
    <p:sldId id="4684" r:id="rId196"/>
    <p:sldId id="4685" r:id="rId197"/>
    <p:sldId id="4686" r:id="rId198"/>
    <p:sldId id="4687" r:id="rId199"/>
    <p:sldId id="4688" r:id="rId200"/>
    <p:sldId id="4689" r:id="rId201"/>
    <p:sldId id="4690" r:id="rId202"/>
    <p:sldId id="4691" r:id="rId203"/>
    <p:sldId id="4692" r:id="rId204"/>
    <p:sldId id="4693" r:id="rId205"/>
    <p:sldId id="4694" r:id="rId206"/>
    <p:sldId id="4695" r:id="rId207"/>
    <p:sldId id="4697" r:id="rId208"/>
    <p:sldId id="4698" r:id="rId209"/>
    <p:sldId id="4699" r:id="rId210"/>
    <p:sldId id="4701" r:id="rId211"/>
    <p:sldId id="4702" r:id="rId212"/>
    <p:sldId id="4703" r:id="rId213"/>
    <p:sldId id="4704" r:id="rId214"/>
    <p:sldId id="4705" r:id="rId215"/>
    <p:sldId id="4706" r:id="rId216"/>
    <p:sldId id="4707" r:id="rId217"/>
    <p:sldId id="4708" r:id="rId218"/>
    <p:sldId id="4709" r:id="rId219"/>
    <p:sldId id="4710" r:id="rId220"/>
    <p:sldId id="4711" r:id="rId221"/>
    <p:sldId id="4712" r:id="rId222"/>
    <p:sldId id="4713" r:id="rId223"/>
    <p:sldId id="4714" r:id="rId224"/>
    <p:sldId id="4715" r:id="rId225"/>
    <p:sldId id="4716" r:id="rId226"/>
    <p:sldId id="4717" r:id="rId227"/>
    <p:sldId id="4718" r:id="rId228"/>
    <p:sldId id="4719" r:id="rId229"/>
    <p:sldId id="4720" r:id="rId230"/>
    <p:sldId id="4721" r:id="rId231"/>
    <p:sldId id="4722" r:id="rId232"/>
    <p:sldId id="4723" r:id="rId233"/>
    <p:sldId id="4724" r:id="rId234"/>
    <p:sldId id="4725" r:id="rId235"/>
    <p:sldId id="4726" r:id="rId236"/>
    <p:sldId id="4727" r:id="rId237"/>
    <p:sldId id="4728" r:id="rId238"/>
    <p:sldId id="4729" r:id="rId239"/>
    <p:sldId id="4730" r:id="rId240"/>
    <p:sldId id="4731" r:id="rId241"/>
    <p:sldId id="4732" r:id="rId242"/>
    <p:sldId id="4733" r:id="rId243"/>
    <p:sldId id="4734" r:id="rId244"/>
    <p:sldId id="4735" r:id="rId245"/>
    <p:sldId id="4736" r:id="rId246"/>
    <p:sldId id="4737" r:id="rId247"/>
    <p:sldId id="4738" r:id="rId248"/>
    <p:sldId id="4739" r:id="rId249"/>
    <p:sldId id="4740" r:id="rId250"/>
    <p:sldId id="4741" r:id="rId251"/>
    <p:sldId id="4742" r:id="rId252"/>
    <p:sldId id="4743" r:id="rId253"/>
    <p:sldId id="4744" r:id="rId254"/>
    <p:sldId id="4745" r:id="rId255"/>
    <p:sldId id="4746" r:id="rId256"/>
    <p:sldId id="4747" r:id="rId257"/>
    <p:sldId id="4748" r:id="rId258"/>
    <p:sldId id="4749" r:id="rId259"/>
    <p:sldId id="4750" r:id="rId260"/>
    <p:sldId id="4751" r:id="rId261"/>
    <p:sldId id="4752" r:id="rId262"/>
    <p:sldId id="4753" r:id="rId263"/>
    <p:sldId id="4754" r:id="rId264"/>
    <p:sldId id="4755" r:id="rId265"/>
    <p:sldId id="4756" r:id="rId266"/>
    <p:sldId id="4757" r:id="rId267"/>
    <p:sldId id="4758" r:id="rId268"/>
    <p:sldId id="4759" r:id="rId269"/>
    <p:sldId id="4760" r:id="rId270"/>
    <p:sldId id="4761" r:id="rId271"/>
    <p:sldId id="4762" r:id="rId272"/>
    <p:sldId id="4763" r:id="rId273"/>
    <p:sldId id="4764" r:id="rId274"/>
    <p:sldId id="4765" r:id="rId275"/>
    <p:sldId id="4766" r:id="rId276"/>
    <p:sldId id="4767" r:id="rId277"/>
    <p:sldId id="4768" r:id="rId278"/>
    <p:sldId id="4783" r:id="rId279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66"/>
    <a:srgbClr val="800000"/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556" autoAdjust="0"/>
  </p:normalViewPr>
  <p:slideViewPr>
    <p:cSldViewPr showGuides="1">
      <p:cViewPr varScale="1">
        <p:scale>
          <a:sx n="75" d="100"/>
          <a:sy n="75" d="100"/>
        </p:scale>
        <p:origin x="-1236" y="-84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4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slide" Target="slides/slide264.xml"/><Relationship Id="rId281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slide" Target="slides/slide275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theme" Target="theme/theme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Ziyarah Jamia Kabirah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3A99F-FE97-46B5-A462-7363C8216A83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E3DEF-F539-4ACA-AAB5-58DC58200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5603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Ziyarah Jamia Kabirah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27A25-25F3-451F-8A99-144554209820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66EA2-6313-40D7-BAD6-2A09DC674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433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Ziyarah Jamia Kabirah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0B1-3615-4B91-A942-3D9809C0E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5482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26A59-405B-4A8B-99C3-67F588C3BD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153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F2036-51B8-449A-926F-1CA6522718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61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44E8F-628C-4A92-AAAE-2FDFC981B6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940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DDEDF-1621-4266-AAB9-2427899001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58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153E2-A866-4931-8BF4-FB55FCF2081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561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36079-36A2-413D-8910-B9034DA84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2578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910F7-3B5D-48DF-B83B-3C141BAD5A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67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C628-4E2D-4EB3-BA9F-EB708EEC57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703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7176B-CA30-4600-BF5F-783BD701C0D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7840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2B05-3BAA-4646-9430-FB42BBB87C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617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D1C10D94-1C08-4E54-AAB4-7A66A2C28A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emf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emf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emf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emf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emf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emf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emf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emf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emf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emf"/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emf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emf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emf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emf"/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emf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emf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emf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emf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emf"/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emf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emf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emf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emf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emf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emf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emf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emf"/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emf"/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emf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emf"/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emf"/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emf"/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emf"/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emf"/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emf"/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emf"/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emf"/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emf"/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685800" y="533400"/>
            <a:ext cx="7772400" cy="51816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1104900" y="1371600"/>
            <a:ext cx="7162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SA" sz="9600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الزيارة </a:t>
            </a:r>
            <a:r>
              <a:rPr lang="ar-SA" sz="9600" dirty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الجامعة </a:t>
            </a:r>
            <a:r>
              <a:rPr lang="ar-SA" sz="9600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الكبيرة</a:t>
            </a:r>
            <a:endParaRPr lang="en-US" sz="9600" dirty="0" smtClean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ar-SA" sz="9600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055" name="Rectangle 1"/>
          <p:cNvSpPr>
            <a:spLocks noChangeArrowheads="1"/>
          </p:cNvSpPr>
          <p:nvPr/>
        </p:nvSpPr>
        <p:spPr bwMode="auto">
          <a:xfrm>
            <a:off x="838200" y="2133600"/>
            <a:ext cx="7696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GB" sz="4800" b="1" i="1" dirty="0" smtClean="0">
              <a:solidFill>
                <a:srgbClr val="FFFF00"/>
              </a:solidFill>
              <a:latin typeface="Trebuchet MS" pitchFamily="34" charset="0"/>
              <a:ea typeface="MS Mincho" pitchFamily="49" charset="-128"/>
            </a:endParaRPr>
          </a:p>
          <a:p>
            <a:pPr algn="ctr"/>
            <a:r>
              <a:rPr lang="en-GB" sz="4800" b="1" i="1" dirty="0" err="1" smtClean="0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Ziyarah</a:t>
            </a:r>
            <a:r>
              <a:rPr lang="en-GB" sz="4800" b="1" i="1" dirty="0" smtClean="0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 </a:t>
            </a:r>
            <a:r>
              <a:rPr lang="en-GB" sz="4800" b="1" i="1" dirty="0" err="1" smtClean="0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Jamia</a:t>
            </a:r>
            <a:r>
              <a:rPr lang="en-GB" sz="4800" b="1" i="1" dirty="0" smtClean="0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 </a:t>
            </a:r>
            <a:r>
              <a:rPr lang="en-GB" sz="4800" b="1" i="1" dirty="0" err="1" smtClean="0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Kabira</a:t>
            </a:r>
            <a:endParaRPr lang="en-GB" sz="4800" b="1" i="1" dirty="0" smtClean="0">
              <a:solidFill>
                <a:srgbClr val="FFFF00"/>
              </a:solidFill>
              <a:latin typeface="Trebuchet MS" pitchFamily="34" charset="0"/>
              <a:ea typeface="MS Mincho" pitchFamily="49" charset="-128"/>
            </a:endParaRPr>
          </a:p>
          <a:p>
            <a:pPr algn="ctr"/>
            <a:endParaRPr lang="en-GB" sz="9600" b="1" i="1" dirty="0">
              <a:solidFill>
                <a:srgbClr val="FFFF00"/>
              </a:solidFill>
              <a:latin typeface="Trebuchet MS" pitchFamily="34" charset="0"/>
              <a:ea typeface="MS Mincho" pitchFamily="49" charset="-128"/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136525" y="5715000"/>
            <a:ext cx="888841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200" b="1" dirty="0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100" b="1" dirty="0">
                <a:solidFill>
                  <a:srgbClr val="000066"/>
                </a:solidFill>
              </a:rPr>
              <a:t>For any errors / comments please write to: duas.org@gmail.com</a:t>
            </a:r>
            <a:endParaRPr lang="en-US" sz="1200" b="1" dirty="0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200" b="1" dirty="0">
                <a:solidFill>
                  <a:srgbClr val="000066"/>
                </a:solidFill>
                <a:latin typeface="Trebuchet MS" pitchFamily="34" charset="0"/>
              </a:rPr>
              <a:t>Kindly recite </a:t>
            </a:r>
            <a:r>
              <a:rPr lang="en-US" sz="1200" b="1" dirty="0" err="1">
                <a:solidFill>
                  <a:srgbClr val="000066"/>
                </a:solidFill>
                <a:latin typeface="Trebuchet MS" pitchFamily="34" charset="0"/>
              </a:rPr>
              <a:t>Sura</a:t>
            </a:r>
            <a:r>
              <a:rPr lang="en-US" sz="1200" b="1" dirty="0">
                <a:solidFill>
                  <a:srgbClr val="000066"/>
                </a:solidFill>
                <a:latin typeface="Trebuchet MS" pitchFamily="34" charset="0"/>
              </a:rPr>
              <a:t> E </a:t>
            </a:r>
            <a:r>
              <a:rPr lang="en-US" sz="1200" b="1" dirty="0" err="1">
                <a:solidFill>
                  <a:srgbClr val="000066"/>
                </a:solidFill>
                <a:latin typeface="Trebuchet MS" pitchFamily="34" charset="0"/>
              </a:rPr>
              <a:t>Fatiha</a:t>
            </a:r>
            <a:r>
              <a:rPr lang="en-US" sz="1200" b="1" dirty="0">
                <a:solidFill>
                  <a:srgbClr val="000066"/>
                </a:solidFill>
                <a:latin typeface="Trebuchet MS" pitchFamily="34" charset="0"/>
              </a:rPr>
              <a:t> for </a:t>
            </a:r>
            <a:r>
              <a:rPr lang="en-US" sz="1200" b="1" dirty="0" err="1">
                <a:solidFill>
                  <a:srgbClr val="000066"/>
                </a:solidFill>
                <a:latin typeface="Trebuchet MS" pitchFamily="34" charset="0"/>
              </a:rPr>
              <a:t>Marhumeen</a:t>
            </a:r>
            <a:r>
              <a:rPr lang="en-US" sz="1200" b="1" dirty="0">
                <a:solidFill>
                  <a:srgbClr val="000066"/>
                </a:solidFill>
                <a:latin typeface="Trebuchet MS" pitchFamily="34" charset="0"/>
              </a:rPr>
              <a:t> of all those who have worked towards making this small work possible</a:t>
            </a:r>
            <a:r>
              <a:rPr lang="en-US" sz="1200" b="1" dirty="0" smtClean="0">
                <a:solidFill>
                  <a:srgbClr val="000066"/>
                </a:solidFill>
                <a:latin typeface="Trebuchet MS" pitchFamily="34" charset="0"/>
              </a:rPr>
              <a:t>.</a:t>
            </a:r>
            <a:endParaRPr lang="en-U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9" name="Picture 8" descr="duas.or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962399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295400"/>
            <a:ext cx="5943600" cy="4313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وَمَهْبِطَ ٱلْوَحْيِ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destination of the Divine revelation</a:t>
            </a:r>
            <a:r>
              <a:rPr lang="en-US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,</a:t>
            </a:r>
            <a:endParaRPr lang="en-US" sz="8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وَمَعْدِنَ ٱلرَّحْمَةِ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core of mercy,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2578954433"/>
      </p:ext>
    </p:extLst>
  </p:cSld>
  <p:clrMapOvr>
    <a:masterClrMapping/>
  </p:clrMapOvr>
  <p:transition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130221"/>
      </p:ext>
    </p:extLst>
  </p:cSld>
  <p:clrMapOvr>
    <a:masterClrMapping/>
  </p:clrMapOvr>
  <p:transition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2262" y="533400"/>
            <a:ext cx="6096000" cy="587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مَنْ </a:t>
            </a: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اتَاكُمْ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نَجَا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Whoever comes to will have been saved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وَمَنْ لَمْ </a:t>
            </a: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يَاتِكُمْ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هَلَكَ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but whoever refrains from joining you will have perished.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1463844655"/>
      </p:ext>
    </p:extLst>
  </p:cSld>
  <p:clrMapOvr>
    <a:masterClrMapping/>
  </p:clrMapOvr>
  <p:transition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739298"/>
      </p:ext>
    </p:extLst>
  </p:cSld>
  <p:clrMapOvr>
    <a:masterClrMapping/>
  </p:clrMapOvr>
  <p:transition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52563"/>
            <a:ext cx="5946775" cy="396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80704"/>
      </p:ext>
    </p:extLst>
  </p:cSld>
  <p:clrMapOvr>
    <a:masterClrMapping/>
  </p:clrMapOvr>
  <p:transition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253317"/>
      </p:ext>
    </p:extLst>
  </p:cSld>
  <p:clrMapOvr>
    <a:masterClrMapping/>
  </p:clrMapOvr>
  <p:transition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020502"/>
      </p:ext>
    </p:extLst>
  </p:cSld>
  <p:clrMapOvr>
    <a:masterClrMapping/>
  </p:clrMapOvr>
  <p:transition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100290"/>
      </p:ext>
    </p:extLst>
  </p:cSld>
  <p:clrMapOvr>
    <a:masterClrMapping/>
  </p:clrMapOvr>
  <p:transition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46075"/>
            <a:ext cx="5946775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649631"/>
      </p:ext>
    </p:extLst>
  </p:cSld>
  <p:clrMapOvr>
    <a:masterClrMapping/>
  </p:clrMapOvr>
  <p:transition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66753"/>
      </p:ext>
    </p:extLst>
  </p:cSld>
  <p:clrMapOvr>
    <a:masterClrMapping/>
  </p:clrMapOvr>
  <p:transition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51751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09613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675568"/>
      </p:ext>
    </p:extLst>
  </p:cSld>
  <p:clrMapOvr>
    <a:masterClrMapping/>
  </p:clrMapOvr>
  <p:transition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112925"/>
      </p:ext>
    </p:extLst>
  </p:cSld>
  <p:clrMapOvr>
    <a:masterClrMapping/>
  </p:clrMapOvr>
  <p:transition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583870"/>
      </p:ext>
    </p:extLst>
  </p:cSld>
  <p:clrMapOvr>
    <a:masterClrMapping/>
  </p:clrMapOvr>
  <p:transition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46075"/>
            <a:ext cx="5946775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627336"/>
      </p:ext>
    </p:extLst>
  </p:cSld>
  <p:clrMapOvr>
    <a:masterClrMapping/>
  </p:clrMapOvr>
  <p:transition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33425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099687"/>
      </p:ext>
    </p:extLst>
  </p:cSld>
  <p:clrMapOvr>
    <a:masterClrMapping/>
  </p:clrMapOvr>
  <p:transition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104906"/>
      </p:ext>
    </p:extLst>
  </p:cSld>
  <p:clrMapOvr>
    <a:masterClrMapping/>
  </p:clrMapOvr>
  <p:transition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838200"/>
            <a:ext cx="6400800" cy="509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وَجَارٍ لَكُمْ فِيمَا بَقِيَ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and it will continue in the future;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وَانَّ ارْوَاحَكُمْ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وَنُورَكُمْ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and that your souls, your light,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1238805159"/>
      </p:ext>
    </p:extLst>
  </p:cSld>
  <p:clrMapOvr>
    <a:masterClrMapping/>
  </p:clrMapOvr>
  <p:transition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007617"/>
      </p:ext>
    </p:extLst>
  </p:cSld>
  <p:clrMapOvr>
    <a:masterClrMapping/>
  </p:clrMapOvr>
  <p:transition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365754"/>
      </p:ext>
    </p:extLst>
  </p:cSld>
  <p:clrMapOvr>
    <a:masterClrMapping/>
  </p:clrMapOvr>
  <p:transition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355811"/>
      </p:ext>
    </p:extLst>
  </p:cSld>
  <p:clrMapOvr>
    <a:masterClrMapping/>
  </p:clrMapOvr>
  <p:transition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46075"/>
            <a:ext cx="5946775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3462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55613"/>
            <a:ext cx="5946775" cy="594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374214"/>
      </p:ext>
    </p:extLst>
  </p:cSld>
  <p:clrMapOvr>
    <a:masterClrMapping/>
  </p:clrMapOvr>
  <p:transition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376100"/>
      </p:ext>
    </p:extLst>
  </p:cSld>
  <p:clrMapOvr>
    <a:masterClrMapping/>
  </p:clrMapOvr>
  <p:transition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913241"/>
      </p:ext>
    </p:extLst>
  </p:cSld>
  <p:clrMapOvr>
    <a:masterClrMapping/>
  </p:clrMapOvr>
  <p:transition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81013"/>
            <a:ext cx="5946775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996245"/>
      </p:ext>
    </p:extLst>
  </p:cSld>
  <p:clrMapOvr>
    <a:masterClrMapping/>
  </p:clrMapOvr>
  <p:transition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406175"/>
      </p:ext>
    </p:extLst>
  </p:cSld>
  <p:clrMapOvr>
    <a:masterClrMapping/>
  </p:clrMapOvr>
  <p:transition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74863"/>
            <a:ext cx="59467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21228"/>
      </p:ext>
    </p:extLst>
  </p:cSld>
  <p:clrMapOvr>
    <a:masterClrMapping/>
  </p:clrMapOvr>
  <p:transition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33425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473692"/>
      </p:ext>
    </p:extLst>
  </p:cSld>
  <p:clrMapOvr>
    <a:masterClrMapping/>
  </p:clrMapOvr>
  <p:transition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752974"/>
      </p:ext>
    </p:extLst>
  </p:cSld>
  <p:clrMapOvr>
    <a:masterClrMapping/>
  </p:clrMapOvr>
  <p:transition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33425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55202"/>
      </p:ext>
    </p:extLst>
  </p:cSld>
  <p:clrMapOvr>
    <a:masterClrMapping/>
  </p:clrMapOvr>
  <p:transition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331802"/>
      </p:ext>
    </p:extLst>
  </p:cSld>
  <p:clrMapOvr>
    <a:masterClrMapping/>
  </p:clrMapOvr>
  <p:transition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71613"/>
            <a:ext cx="59467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64597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7791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424425"/>
      </p:ext>
    </p:extLst>
  </p:cSld>
  <p:clrMapOvr>
    <a:masterClrMapping/>
  </p:clrMapOvr>
  <p:transition>
    <p:fade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224327"/>
      </p:ext>
    </p:extLst>
  </p:cSld>
  <p:clrMapOvr>
    <a:masterClrMapping/>
  </p:clrMapOvr>
  <p:transition>
    <p:fad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74863"/>
            <a:ext cx="59467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660979"/>
      </p:ext>
    </p:extLst>
  </p:cSld>
  <p:clrMapOvr>
    <a:masterClrMapping/>
  </p:clrMapOvr>
  <p:transition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33425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243864"/>
      </p:ext>
    </p:extLst>
  </p:cSld>
  <p:clrMapOvr>
    <a:masterClrMapping/>
  </p:clrMapOvr>
  <p:transition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600200"/>
            <a:ext cx="6553200" cy="3534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حَتَّىٰ لاََ يَبْقَىٰ مَلَكٌ مُقَرَّبٌ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therefore, no archangel,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وَلاَ نَبِيٌّ مُرْسَلٌ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commissioned Prophet,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539506166"/>
      </p:ext>
    </p:extLst>
  </p:cSld>
  <p:clrMapOvr>
    <a:masterClrMapping/>
  </p:clrMapOvr>
  <p:transition>
    <p:fade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020567"/>
      </p:ext>
    </p:extLst>
  </p:cSld>
  <p:clrMapOvr>
    <a:masterClrMapping/>
  </p:clrMapOvr>
  <p:transition>
    <p:fade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4369" y="685800"/>
            <a:ext cx="6858000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وَلاَ دَنِيٌّ وَلاَ فَاضِلٌ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an inferior, a superior,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وَلاَ مُؤْمِنٌ صَالِحٌ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a righteous believer,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وَلاَ فَاجِرٌ طَالِحٌ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a wicked sinner,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970853008"/>
      </p:ext>
    </p:extLst>
  </p:cSld>
  <p:clrMapOvr>
    <a:masterClrMapping/>
  </p:clrMapOvr>
  <p:transition>
    <p:fade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52563"/>
            <a:ext cx="5946775" cy="396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264384"/>
      </p:ext>
    </p:extLst>
  </p:cSld>
  <p:clrMapOvr>
    <a:masterClrMapping/>
  </p:clrMapOvr>
  <p:transition>
    <p:fade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164816"/>
      </p:ext>
    </p:extLst>
  </p:cSld>
  <p:clrMapOvr>
    <a:masterClrMapping/>
  </p:clrMapOvr>
  <p:transition>
    <p:fade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5546350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612510"/>
      </p:ext>
    </p:extLst>
  </p:cSld>
  <p:clrMapOvr>
    <a:masterClrMapping/>
  </p:clrMapOvr>
  <p:transition>
    <p:fade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42971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381000"/>
            <a:ext cx="7086600" cy="605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وَسَاسَةَ ٱلْعِبَادِ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maintainers of the servants (of Allah),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وَارْكَانَ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ٱلْبِلاَدِ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props of the lands,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وَابْوَابَ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ٱلإِيـمَانِ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doors to true faith,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4104441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289351"/>
      </p:ext>
    </p:extLst>
  </p:cSld>
  <p:clrMapOvr>
    <a:masterClrMapping/>
  </p:clrMapOvr>
  <p:transition>
    <p:fade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028366"/>
      </p:ext>
    </p:extLst>
  </p:cSld>
  <p:clrMapOvr>
    <a:masterClrMapping/>
  </p:clrMapOvr>
  <p:transition>
    <p:fade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823049"/>
      </p:ext>
    </p:extLst>
  </p:cSld>
  <p:clrMapOvr>
    <a:masterClrMapping/>
  </p:clrMapOvr>
  <p:transition>
    <p:fade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74863"/>
            <a:ext cx="59467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234336"/>
      </p:ext>
    </p:extLst>
  </p:cSld>
  <p:clrMapOvr>
    <a:masterClrMapping/>
  </p:clrMapOvr>
  <p:transition>
    <p:fade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600200"/>
            <a:ext cx="7543800" cy="411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 </a:t>
            </a:r>
            <a:r>
              <a:rPr lang="en-US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 </a:t>
            </a:r>
            <a:r>
              <a:rPr lang="ar-SA" sz="6000" dirty="0" smtClean="0">
                <a:solidFill>
                  <a:srgbClr val="000066"/>
                </a:solidFill>
                <a:cs typeface="Najaf" pitchFamily="2" charset="-78"/>
              </a:rPr>
              <a:t>بِابِي</a:t>
            </a:r>
            <a:r>
              <a:rPr lang="ar-SA" sz="6000" dirty="0" smtClean="0"/>
              <a:t> </a:t>
            </a: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انْتُمْ وَامَّي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May my father, my mother,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وَاهْلِي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وَمَالِي </a:t>
            </a: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وَاسْرَتِي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algn="ctr"/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</a:rPr>
              <a:t>my kin, my property, and my family be ransoms for you.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9986153"/>
      </p:ext>
    </p:extLst>
  </p:cSld>
  <p:clrMapOvr>
    <a:masterClrMapping/>
  </p:clrMapOvr>
  <p:transition>
    <p:fade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050264"/>
      </p:ext>
    </p:extLst>
  </p:cSld>
  <p:clrMapOvr>
    <a:masterClrMapping/>
  </p:clrMapOvr>
  <p:transition>
    <p:fade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371600"/>
            <a:ext cx="6096000" cy="42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انِّي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مُؤْمِنٌ بِكُمْ وَبِمَا آمَنْتُمْ بِهِ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that I believe in you all and in that in which you believe,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3064199207"/>
      </p:ext>
    </p:extLst>
  </p:cSld>
  <p:clrMapOvr>
    <a:masterClrMapping/>
  </p:clrMapOvr>
  <p:transition>
    <p:fade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095499"/>
      </p:ext>
    </p:extLst>
  </p:cSld>
  <p:clrMapOvr>
    <a:masterClrMapping/>
  </p:clrMapOvr>
  <p:transition>
    <p:fade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09613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711053"/>
      </p:ext>
    </p:extLst>
  </p:cSld>
  <p:clrMapOvr>
    <a:masterClrMapping/>
  </p:clrMapOvr>
  <p:transition>
    <p:fade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74863"/>
            <a:ext cx="59467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19189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2788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610826"/>
      </p:ext>
    </p:extLst>
  </p:cSld>
  <p:clrMapOvr>
    <a:masterClrMapping/>
  </p:clrMapOvr>
  <p:transition>
    <p:fade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560448"/>
      </p:ext>
    </p:extLst>
  </p:cSld>
  <p:clrMapOvr>
    <a:masterClrMapping/>
  </p:clrMapOvr>
  <p:transition>
    <p:fade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969634"/>
      </p:ext>
    </p:extLst>
  </p:cSld>
  <p:clrMapOvr>
    <a:masterClrMapping/>
  </p:clrMapOvr>
  <p:transition>
    <p:fade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893829"/>
      </p:ext>
    </p:extLst>
  </p:cSld>
  <p:clrMapOvr>
    <a:masterClrMapping/>
  </p:clrMapOvr>
  <p:transition>
    <p:fade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625233"/>
      </p:ext>
    </p:extLst>
  </p:cSld>
  <p:clrMapOvr>
    <a:masterClrMapping/>
  </p:clrMapOvr>
  <p:transition>
    <p:fade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892802"/>
      </p:ext>
    </p:extLst>
  </p:cSld>
  <p:clrMapOvr>
    <a:masterClrMapping/>
  </p:clrMapOvr>
  <p:transition>
    <p:fade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592470"/>
      </p:ext>
    </p:extLst>
  </p:cSld>
  <p:clrMapOvr>
    <a:masterClrMapping/>
  </p:clrMapOvr>
  <p:transition>
    <p:fade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021130"/>
      </p:ext>
    </p:extLst>
  </p:cSld>
  <p:clrMapOvr>
    <a:masterClrMapping/>
  </p:clrMapOvr>
  <p:transition>
    <p:fade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940018"/>
      </p:ext>
    </p:extLst>
  </p:cSld>
  <p:clrMapOvr>
    <a:masterClrMapping/>
  </p:clrMapOvr>
  <p:transition>
    <p:fade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334072"/>
      </p:ext>
    </p:extLst>
  </p:cSld>
  <p:clrMapOvr>
    <a:masterClrMapping/>
  </p:clrMapOvr>
  <p:transition>
    <p:fade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80717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029199" cy="624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935127"/>
      </p:ext>
    </p:extLst>
  </p:cSld>
  <p:clrMapOvr>
    <a:masterClrMapping/>
  </p:clrMapOvr>
  <p:transition>
    <p:fade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52563"/>
            <a:ext cx="5946775" cy="396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019264"/>
      </p:ext>
    </p:extLst>
  </p:cSld>
  <p:clrMapOvr>
    <a:masterClrMapping/>
  </p:clrMapOvr>
  <p:transition>
    <p:fade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211618"/>
      </p:ext>
    </p:extLst>
  </p:cSld>
  <p:clrMapOvr>
    <a:masterClrMapping/>
  </p:clrMapOvr>
  <p:transition>
    <p:fade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33425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034401"/>
      </p:ext>
    </p:extLst>
  </p:cSld>
  <p:clrMapOvr>
    <a:masterClrMapping/>
  </p:clrMapOvr>
  <p:transition>
    <p:fade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74863"/>
            <a:ext cx="59467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462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524000"/>
            <a:ext cx="6096000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وَمُقَدِّمُكُمْ </a:t>
            </a: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امامَ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طَلِبَتِي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I provide you as my means for seeking fulfillment of my desires,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987019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95400"/>
            <a:ext cx="7620000" cy="4313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وَحَوَائِجِي وَإِِرَادَتِي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needs, and wishes</a:t>
            </a:r>
            <a:r>
              <a:rPr lang="en-US" sz="12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,</a:t>
            </a:r>
            <a:endParaRPr lang="en-US" sz="8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فِي كُلِّ </a:t>
            </a: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احْوَالِي وَامُورِي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in all of my manners and affairs,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1998932741"/>
      </p:ext>
    </p:extLst>
  </p:cSld>
  <p:clrMapOvr>
    <a:masterClrMapping/>
  </p:clrMapOvr>
  <p:transition>
    <p:fade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81013"/>
            <a:ext cx="5946775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09768"/>
      </p:ext>
    </p:extLst>
  </p:cSld>
  <p:clrMapOvr>
    <a:masterClrMapping/>
  </p:clrMapOvr>
  <p:transition>
    <p:fade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81013"/>
            <a:ext cx="5946775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507120"/>
      </p:ext>
    </p:extLst>
  </p:cSld>
  <p:clrMapOvr>
    <a:masterClrMapping/>
  </p:clrMapOvr>
  <p:transition>
    <p:fade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990600"/>
            <a:ext cx="6629400" cy="509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وَمُسَلِّمٌ فِيهِ مَعَكُمْ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and submit to all of it with you.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وَقَلْبِي لَكُمْ مُسَلِّمٌ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My heart is subservient to you,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1640893173"/>
      </p:ext>
    </p:extLst>
  </p:cSld>
  <p:clrMapOvr>
    <a:masterClrMapping/>
  </p:clrMapOvr>
  <p:transition>
    <p:fade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5754" y="838200"/>
            <a:ext cx="6477000" cy="509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وَرَايِي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لَكُمْ تَبَعٌ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my opinion is following yours,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وَنُصْرَتِي لَكُمْ مُعَدَّةٌ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and my support to you is all set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113071650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3388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95964"/>
      </p:ext>
    </p:extLst>
  </p:cSld>
  <p:clrMapOvr>
    <a:masterClrMapping/>
  </p:clrMapOvr>
  <p:transition>
    <p:fade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066800"/>
            <a:ext cx="6324600" cy="505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حَتَّىٰ يُحْيِيَ ٱللَّهُ تَعَالَىٰ دِينَهُ بِكُمْ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until Allah the All-exalted restores His religion to life through you,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1783105441"/>
      </p:ext>
    </p:extLst>
  </p:cSld>
  <p:clrMapOvr>
    <a:masterClrMapping/>
  </p:clrMapOvr>
  <p:transition>
    <p:fade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46075"/>
            <a:ext cx="5946775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065027"/>
      </p:ext>
    </p:extLst>
  </p:cSld>
  <p:clrMapOvr>
    <a:masterClrMapping/>
  </p:clrMapOvr>
  <p:transition>
    <p:fade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74863"/>
            <a:ext cx="59467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264296"/>
      </p:ext>
    </p:extLst>
  </p:cSld>
  <p:clrMapOvr>
    <a:masterClrMapping/>
  </p:clrMapOvr>
  <p:transition>
    <p:fade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975903"/>
      </p:ext>
    </p:extLst>
  </p:cSld>
  <p:clrMapOvr>
    <a:masterClrMapping/>
  </p:clrMapOvr>
  <p:transition>
    <p:fade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443163"/>
            <a:ext cx="59467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295564"/>
      </p:ext>
    </p:extLst>
  </p:cSld>
  <p:clrMapOvr>
    <a:masterClrMapping/>
  </p:clrMapOvr>
  <p:transition>
    <p:fade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33425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419369"/>
      </p:ext>
    </p:extLst>
  </p:cSld>
  <p:clrMapOvr>
    <a:masterClrMapping/>
  </p:clrMapOvr>
  <p:transition>
    <p:fade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46075"/>
            <a:ext cx="5946775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201432"/>
      </p:ext>
    </p:extLst>
  </p:cSld>
  <p:clrMapOvr>
    <a:masterClrMapping/>
  </p:clrMapOvr>
  <p:transition>
    <p:fade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705267" cy="637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02734"/>
      </p:ext>
    </p:extLst>
  </p:cSld>
  <p:clrMapOvr>
    <a:masterClrMapping/>
  </p:clrMapOvr>
  <p:transition>
    <p:fade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46075"/>
            <a:ext cx="5946775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312111"/>
      </p:ext>
    </p:extLst>
  </p:cSld>
  <p:clrMapOvr>
    <a:masterClrMapping/>
  </p:clrMapOvr>
  <p:transition>
    <p:fade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08852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4725987" cy="586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728307"/>
      </p:ext>
    </p:extLst>
  </p:cSld>
  <p:clrMapOvr>
    <a:masterClrMapping/>
  </p:clrMapOvr>
  <p:transition>
    <p:fade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671313"/>
      </p:ext>
    </p:extLst>
  </p:cSld>
  <p:clrMapOvr>
    <a:masterClrMapping/>
  </p:clrMapOvr>
  <p:transition>
    <p:fade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1125"/>
            <a:ext cx="5946775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115873"/>
      </p:ext>
    </p:extLst>
  </p:cSld>
  <p:clrMapOvr>
    <a:masterClrMapping/>
  </p:clrMapOvr>
  <p:transition>
    <p:fade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295400"/>
            <a:ext cx="5638800" cy="42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فَثَبَّتَنِيَ ٱللَّهُ </a:t>
            </a: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ابَداً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مَا حَيِيتُ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May Allah make me firm forever as long as I am alive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3281208195"/>
      </p:ext>
    </p:extLst>
  </p:cSld>
  <p:clrMapOvr>
    <a:masterClrMapping/>
  </p:clrMapOvr>
  <p:transition>
    <p:fade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54379"/>
      </p:ext>
    </p:extLst>
  </p:cSld>
  <p:clrMapOvr>
    <a:masterClrMapping/>
  </p:clrMapOvr>
  <p:transition>
    <p:fade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6781800" cy="587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وَوَفَّقَنِي لِطَاعَتِكُمْ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May He grant me success in obedience to you,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وَرَزَقَنِي شَفَاعَتَكُمْ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endue me with your intercession,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190014119"/>
      </p:ext>
    </p:extLst>
  </p:cSld>
  <p:clrMapOvr>
    <a:masterClrMapping/>
  </p:clrMapOvr>
  <p:transition>
    <p:fade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433239"/>
            <a:ext cx="5715000" cy="349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وَجَعَلَنِي مِنْ خِيَارِ مَوَالِيكُمْ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make me of the best of your loyalists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3462570322"/>
      </p:ext>
    </p:extLst>
  </p:cSld>
  <p:clrMapOvr>
    <a:masterClrMapping/>
  </p:clrMapOvr>
  <p:transition>
    <p:fade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74863"/>
            <a:ext cx="59467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541287"/>
      </p:ext>
    </p:extLst>
  </p:cSld>
  <p:clrMapOvr>
    <a:masterClrMapping/>
  </p:clrMapOvr>
  <p:transition>
    <p:fade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371600"/>
            <a:ext cx="6248400" cy="42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وَجَعَلَنِي مِمَّنْ يَقْتَصُّ آثَارَكُمْ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and make me of those who are tracking your footsteps,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1008722677"/>
      </p:ext>
    </p:extLst>
  </p:cSld>
  <p:clrMapOvr>
    <a:masterClrMapping/>
  </p:clrMapOvr>
  <p:transition>
    <p:fade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646512"/>
      </p:ext>
    </p:extLst>
  </p:cSld>
  <p:clrMapOvr>
    <a:masterClrMapping/>
  </p:clrMapOvr>
  <p:transition>
    <p:fade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24284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1088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25371"/>
      </p:ext>
    </p:extLst>
  </p:cSld>
  <p:clrMapOvr>
    <a:masterClrMapping/>
  </p:clrMapOvr>
  <p:transition>
    <p:fade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46075"/>
            <a:ext cx="5946775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941996"/>
      </p:ext>
    </p:extLst>
  </p:cSld>
  <p:clrMapOvr>
    <a:masterClrMapping/>
  </p:clrMapOvr>
  <p:transition>
    <p:fade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46075"/>
            <a:ext cx="5946775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685270"/>
      </p:ext>
    </p:extLst>
  </p:cSld>
  <p:clrMapOvr>
    <a:masterClrMapping/>
  </p:clrMapOvr>
  <p:transition>
    <p:fade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182611"/>
      </p:ext>
    </p:extLst>
  </p:cSld>
  <p:clrMapOvr>
    <a:masterClrMapping/>
  </p:clrMapOvr>
  <p:transition>
    <p:fade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609600"/>
            <a:ext cx="6096000" cy="509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بِابِي انْتُمْ وَامِّي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May my </a:t>
            </a:r>
            <a:r>
              <a:rPr lang="en-US" sz="4400" spc="50" dirty="0" smtClean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father, mother</a:t>
            </a: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,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وَنَفْسِي </a:t>
            </a: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وَاهْلِي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وَمَالِي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soul, family, and possessions be ransoms for you.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3662685982"/>
      </p:ext>
    </p:extLst>
  </p:cSld>
  <p:clrMapOvr>
    <a:masterClrMapping/>
  </p:clrMapOvr>
  <p:transition>
    <p:fade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0213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7111"/>
      </p:ext>
    </p:extLst>
  </p:cSld>
  <p:clrMapOvr>
    <a:masterClrMapping/>
  </p:clrMapOvr>
  <p:transition>
    <p:fade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331913"/>
            <a:ext cx="5946775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880030"/>
      </p:ext>
    </p:extLst>
  </p:cSld>
  <p:clrMapOvr>
    <a:masterClrMapping/>
  </p:clrMapOvr>
  <p:transition>
    <p:fade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0213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469686"/>
      </p:ext>
    </p:extLst>
  </p:cSld>
  <p:clrMapOvr>
    <a:masterClrMapping/>
  </p:clrMapOvr>
  <p:transition>
    <p:fade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01240" y="1295400"/>
            <a:ext cx="4572000" cy="42087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مَوَالِيَّ لاََ </a:t>
            </a: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احْصِي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ثَنَائَكُمْ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O my masters, I cannot count your merits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2447580879"/>
      </p:ext>
    </p:extLst>
  </p:cSld>
  <p:clrMapOvr>
    <a:masterClrMapping/>
  </p:clrMapOvr>
  <p:transition>
    <p:fade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65263"/>
            <a:ext cx="59467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261675"/>
      </p:ext>
    </p:extLst>
  </p:cSld>
  <p:clrMapOvr>
    <a:masterClrMapping/>
  </p:clrMapOvr>
  <p:transition>
    <p:fade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4680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81000" y="609600"/>
            <a:ext cx="8305800" cy="5632311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ransliteration Verdana" pitchFamily="34" charset="0"/>
              </a:rPr>
              <a:t>As stated by `</a:t>
            </a:r>
            <a:r>
              <a:rPr lang="en-US" sz="2400" dirty="0" err="1">
                <a:solidFill>
                  <a:srgbClr val="FFFF00"/>
                </a:solidFill>
                <a:latin typeface="Transliteration Verdana" pitchFamily="34" charset="0"/>
              </a:rPr>
              <a:t>All¡mah</a:t>
            </a:r>
            <a:r>
              <a:rPr lang="en-US" sz="2400" dirty="0">
                <a:solidFill>
                  <a:srgbClr val="FFFF00"/>
                </a:solidFill>
                <a:latin typeface="Transliteration Verdana" pitchFamily="34" charset="0"/>
              </a:rPr>
              <a:t> al-</a:t>
            </a:r>
            <a:r>
              <a:rPr lang="en-US" sz="2400" dirty="0" err="1">
                <a:solidFill>
                  <a:srgbClr val="FFFF00"/>
                </a:solidFill>
                <a:latin typeface="Transliteration Verdana" pitchFamily="34" charset="0"/>
              </a:rPr>
              <a:t>Majlis</a:t>
            </a:r>
            <a:r>
              <a:rPr lang="en-US" sz="2400" dirty="0">
                <a:solidFill>
                  <a:srgbClr val="FFFF00"/>
                </a:solidFill>
                <a:latin typeface="Transliteration Verdana" pitchFamily="34" charset="0"/>
              </a:rPr>
              <a:t>¢, this form of </a:t>
            </a:r>
            <a:r>
              <a:rPr lang="en-US" sz="2400" dirty="0" err="1">
                <a:solidFill>
                  <a:srgbClr val="FFFF00"/>
                </a:solidFill>
                <a:latin typeface="Transliteration Verdana" pitchFamily="34" charset="0"/>
              </a:rPr>
              <a:t>ziy¡rah</a:t>
            </a:r>
            <a:r>
              <a:rPr lang="en-US" sz="2400" dirty="0">
                <a:solidFill>
                  <a:srgbClr val="FFFF00"/>
                </a:solidFill>
                <a:latin typeface="Transliteration Verdana" pitchFamily="34" charset="0"/>
              </a:rPr>
              <a:t> is considered the most sublime comprehensive forms in text, chain of authority, eloquence, and lucidity.</a:t>
            </a:r>
          </a:p>
          <a:p>
            <a:pPr algn="ctr"/>
            <a:endParaRPr lang="en-US" sz="2400" dirty="0" smtClean="0">
              <a:solidFill>
                <a:srgbClr val="FFFF00"/>
              </a:solidFill>
              <a:latin typeface="Transliteration Verdana" pitchFamily="34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ransliteration Verdana" pitchFamily="34" charset="0"/>
              </a:rPr>
              <a:t>M£s</a:t>
            </a:r>
            <a:r>
              <a:rPr lang="en-US" sz="2400" dirty="0">
                <a:solidFill>
                  <a:srgbClr val="FFFF00"/>
                </a:solidFill>
                <a:latin typeface="Transliteration Verdana" pitchFamily="34" charset="0"/>
              </a:rPr>
              <a:t>¡ </a:t>
            </a:r>
            <a:r>
              <a:rPr lang="en-US" sz="2400" dirty="0" err="1">
                <a:solidFill>
                  <a:srgbClr val="FFFF00"/>
                </a:solidFill>
                <a:latin typeface="Transliteration Verdana" pitchFamily="34" charset="0"/>
              </a:rPr>
              <a:t>ibn</a:t>
            </a:r>
            <a:r>
              <a:rPr lang="en-US" sz="2400" dirty="0">
                <a:solidFill>
                  <a:srgbClr val="FFFF00"/>
                </a:solidFill>
                <a:latin typeface="Transliteration Verdana" pitchFamily="34" charset="0"/>
              </a:rPr>
              <a:t> `</a:t>
            </a:r>
            <a:r>
              <a:rPr lang="en-US" sz="2400" dirty="0" err="1">
                <a:solidFill>
                  <a:srgbClr val="FFFF00"/>
                </a:solidFill>
                <a:latin typeface="Transliteration Verdana" pitchFamily="34" charset="0"/>
              </a:rPr>
              <a:t>Abdull¡h</a:t>
            </a:r>
            <a:r>
              <a:rPr lang="en-US" sz="2400" dirty="0">
                <a:solidFill>
                  <a:srgbClr val="FFFF00"/>
                </a:solidFill>
                <a:latin typeface="Transliteration Verdana" pitchFamily="34" charset="0"/>
              </a:rPr>
              <a:t> al-</a:t>
            </a:r>
            <a:r>
              <a:rPr lang="en-US" sz="2400" dirty="0" err="1">
                <a:solidFill>
                  <a:srgbClr val="FFFF00"/>
                </a:solidFill>
                <a:latin typeface="Transliteration Verdana" pitchFamily="34" charset="0"/>
              </a:rPr>
              <a:t>Nakha</a:t>
            </a:r>
            <a:r>
              <a:rPr lang="en-US" sz="2400" dirty="0">
                <a:solidFill>
                  <a:srgbClr val="FFFF00"/>
                </a:solidFill>
                <a:latin typeface="Transliteration Verdana" pitchFamily="34" charset="0"/>
              </a:rPr>
              <a:t>`¢ is reported to have asked Imam `Al¢ al-</a:t>
            </a:r>
            <a:r>
              <a:rPr lang="en-US" sz="2400" dirty="0" err="1">
                <a:solidFill>
                  <a:srgbClr val="FFFF00"/>
                </a:solidFill>
                <a:latin typeface="Transliteration Verdana" pitchFamily="34" charset="0"/>
              </a:rPr>
              <a:t>Naq</a:t>
            </a:r>
            <a:r>
              <a:rPr lang="en-US" sz="2400" dirty="0">
                <a:solidFill>
                  <a:srgbClr val="FFFF00"/>
                </a:solidFill>
                <a:latin typeface="Transliteration Verdana" pitchFamily="34" charset="0"/>
              </a:rPr>
              <a:t>¢ </a:t>
            </a:r>
            <a:r>
              <a:rPr lang="en-US" sz="2400" dirty="0" err="1">
                <a:solidFill>
                  <a:srgbClr val="FFFF00"/>
                </a:solidFill>
                <a:latin typeface="Transliteration Verdana" pitchFamily="34" charset="0"/>
              </a:rPr>
              <a:t>al-H¡d</a:t>
            </a:r>
            <a:r>
              <a:rPr lang="en-US" sz="2400" dirty="0">
                <a:solidFill>
                  <a:srgbClr val="FFFF00"/>
                </a:solidFill>
                <a:latin typeface="Transliteration Verdana" pitchFamily="34" charset="0"/>
              </a:rPr>
              <a:t>¢ (`a), saying, “O son of Allah’s Messenger! Please teach me a comprehensively eloquent saying that I may say whenever I visit any of you (i.e. the Holy Imams).” The Imam (`a) therefore instructed the following: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ransliteration Verdana" pitchFamily="34" charset="0"/>
              </a:rPr>
              <a:t>When you arrive at the gate (of a holy shrine), after you have bathed yourself ceremonially, you may stop and utter the two professions of Islam (</a:t>
            </a:r>
            <a:r>
              <a:rPr lang="en-US" sz="2400" i="1" dirty="0" err="1">
                <a:solidFill>
                  <a:srgbClr val="FFFF00"/>
                </a:solidFill>
                <a:latin typeface="Transliteration Verdana" pitchFamily="34" charset="0"/>
              </a:rPr>
              <a:t>shah¡datayn</a:t>
            </a:r>
            <a:r>
              <a:rPr lang="en-US" sz="2400" dirty="0">
                <a:solidFill>
                  <a:srgbClr val="FFFF00"/>
                </a:solidFill>
                <a:latin typeface="Transliteration Verdana" pitchFamily="34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778311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2788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237180"/>
      </p:ext>
    </p:extLst>
  </p:cSld>
  <p:clrMapOvr>
    <a:masterClrMapping/>
  </p:clrMapOvr>
  <p:transition>
    <p:fade/>
  </p:transition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357238"/>
      </p:ext>
    </p:extLst>
  </p:cSld>
  <p:clrMapOvr>
    <a:masterClrMapping/>
  </p:clrMapOvr>
  <p:transition>
    <p:fade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797839"/>
      </p:ext>
    </p:extLst>
  </p:cSld>
  <p:clrMapOvr>
    <a:masterClrMapping/>
  </p:clrMapOvr>
  <p:transition>
    <p:fade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976224"/>
      </p:ext>
    </p:extLst>
  </p:cSld>
  <p:clrMapOvr>
    <a:masterClrMapping/>
  </p:clrMapOvr>
  <p:transition>
    <p:fade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518433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722955"/>
      </p:ext>
    </p:extLst>
  </p:cSld>
  <p:clrMapOvr>
    <a:masterClrMapping/>
  </p:clrMapOvr>
  <p:transition>
    <p:fade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46075"/>
            <a:ext cx="5946775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304826"/>
      </p:ext>
    </p:extLst>
  </p:cSld>
  <p:clrMapOvr>
    <a:masterClrMapping/>
  </p:clrMapOvr>
  <p:transition>
    <p:fade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33425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708591"/>
      </p:ext>
    </p:extLst>
  </p:cSld>
  <p:clrMapOvr>
    <a:masterClrMapping/>
  </p:clrMapOvr>
  <p:transition>
    <p:fade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74863"/>
            <a:ext cx="59467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092838"/>
      </p:ext>
    </p:extLst>
  </p:cSld>
  <p:clrMapOvr>
    <a:masterClrMapping/>
  </p:clrMapOvr>
  <p:transition>
    <p:fade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297876" cy="708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307559"/>
      </p:ext>
    </p:extLst>
  </p:cSld>
  <p:clrMapOvr>
    <a:masterClrMapping/>
  </p:clrMapOvr>
  <p:transition>
    <p:fade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28663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732627"/>
      </p:ext>
    </p:extLst>
  </p:cSld>
  <p:clrMapOvr>
    <a:masterClrMapping/>
  </p:clrMapOvr>
  <p:transition>
    <p:fade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33425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78359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1088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135177"/>
      </p:ext>
    </p:extLst>
  </p:cSld>
  <p:clrMapOvr>
    <a:masterClrMapping/>
  </p:clrMapOvr>
  <p:transition>
    <p:fade/>
  </p:transition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3584" y="1219200"/>
            <a:ext cx="5392616" cy="42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وَبَخَعَ كُلُّ مُتَكَبِّرٍ لِطَاعَتِكُمْ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all arrogant ones submit to the obedience to you,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3781535347"/>
      </p:ext>
    </p:extLst>
  </p:cSld>
  <p:clrMapOvr>
    <a:masterClrMapping/>
  </p:clrMapOvr>
  <p:transition>
    <p:fade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40131"/>
      </p:ext>
    </p:extLst>
  </p:cSld>
  <p:clrMapOvr>
    <a:masterClrMapping/>
  </p:clrMapOvr>
  <p:transition>
    <p:fade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896106"/>
            <a:ext cx="7010400" cy="257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وَذَلَّ كُلُّ شَيْءٍ لَكُمْ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all things are humiliated before you,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1288101065"/>
      </p:ext>
    </p:extLst>
  </p:cSld>
  <p:clrMapOvr>
    <a:masterClrMapping/>
  </p:clrMapOvr>
  <p:transition>
    <p:fade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71613"/>
            <a:ext cx="59467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532490"/>
      </p:ext>
    </p:extLst>
  </p:cSld>
  <p:clrMapOvr>
    <a:masterClrMapping/>
  </p:clrMapOvr>
  <p:transition>
    <p:fade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0213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60735"/>
      </p:ext>
    </p:extLst>
  </p:cSld>
  <p:clrMapOvr>
    <a:masterClrMapping/>
  </p:clrMapOvr>
  <p:transition>
    <p:fade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493979"/>
      </p:ext>
    </p:extLst>
  </p:cSld>
  <p:clrMapOvr>
    <a:masterClrMapping/>
  </p:clrMapOvr>
  <p:transition>
    <p:fade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640387" cy="652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070615"/>
      </p:ext>
    </p:extLst>
  </p:cSld>
  <p:clrMapOvr>
    <a:masterClrMapping/>
  </p:clrMapOvr>
  <p:transition>
    <p:fade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9846" y="914400"/>
            <a:ext cx="6019800" cy="509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بِابِي انْتُمْ وَامِّي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May my father, mother,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وَنَفْسِي </a:t>
            </a: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وَاهْلِي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وَمَالِي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soul, family, and possessions be ransoms for you.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281199757"/>
      </p:ext>
    </p:extLst>
  </p:cSld>
  <p:clrMapOvr>
    <a:masterClrMapping/>
  </p:clrMapOvr>
  <p:transition>
    <p:fade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46075"/>
            <a:ext cx="5946775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303154"/>
      </p:ext>
    </p:extLst>
  </p:cSld>
  <p:clrMapOvr>
    <a:masterClrMapping/>
  </p:clrMapOvr>
  <p:transition>
    <p:fade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1125"/>
            <a:ext cx="5946775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48673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573587" cy="567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869847"/>
      </p:ext>
    </p:extLst>
  </p:cSld>
  <p:clrMapOvr>
    <a:masterClrMapping/>
  </p:clrMapOvr>
  <p:transition>
    <p:fade/>
  </p:transition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09613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047210"/>
      </p:ext>
    </p:extLst>
  </p:cSld>
  <p:clrMapOvr>
    <a:masterClrMapping/>
  </p:clrMapOvr>
  <p:transition>
    <p:fade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667315"/>
      </p:ext>
    </p:extLst>
  </p:cSld>
  <p:clrMapOvr>
    <a:masterClrMapping/>
  </p:clrMapOvr>
  <p:transition>
    <p:fade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487232"/>
      </p:ext>
    </p:extLst>
  </p:cSld>
  <p:clrMapOvr>
    <a:masterClrMapping/>
  </p:clrMapOvr>
  <p:transition>
    <p:fade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136382"/>
      </p:ext>
    </p:extLst>
  </p:cSld>
  <p:clrMapOvr>
    <a:masterClrMapping/>
  </p:clrMapOvr>
  <p:transition>
    <p:fade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429252"/>
      </p:ext>
    </p:extLst>
  </p:cSld>
  <p:clrMapOvr>
    <a:masterClrMapping/>
  </p:clrMapOvr>
  <p:transition>
    <p:fade/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342583"/>
      </p:ext>
    </p:extLst>
  </p:cSld>
  <p:clrMapOvr>
    <a:masterClrMapping/>
  </p:clrMapOvr>
  <p:transition>
    <p:fade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381658"/>
      </p:ext>
    </p:extLst>
  </p:cSld>
  <p:clrMapOvr>
    <a:masterClrMapping/>
  </p:clrMapOvr>
  <p:transition>
    <p:fade/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2075"/>
            <a:ext cx="5946775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556738"/>
      </p:ext>
    </p:extLst>
  </p:cSld>
  <p:clrMapOvr>
    <a:masterClrMapping/>
  </p:clrMapOvr>
  <p:transition>
    <p:fade/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314571"/>
      </p:ext>
    </p:extLst>
  </p:cSld>
  <p:clrMapOvr>
    <a:masterClrMapping/>
  </p:clrMapOvr>
  <p:transition>
    <p:fade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33425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86883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23699"/>
            <a:ext cx="5868987" cy="609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845722"/>
      </p:ext>
    </p:extLst>
  </p:cSld>
  <p:clrMapOvr>
    <a:masterClrMapping/>
  </p:clrMapOvr>
  <p:transition>
    <p:fade/>
  </p:transition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1125"/>
            <a:ext cx="5946775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817023"/>
      </p:ext>
    </p:extLst>
  </p:cSld>
  <p:clrMapOvr>
    <a:masterClrMapping/>
  </p:clrMapOvr>
  <p:transition>
    <p:fade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74863"/>
            <a:ext cx="59467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237449"/>
      </p:ext>
    </p:extLst>
  </p:cSld>
  <p:clrMapOvr>
    <a:masterClrMapping/>
  </p:clrMapOvr>
  <p:transition>
    <p:fade/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0215" y="1758462"/>
            <a:ext cx="6400800" cy="335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بِابِي انْتُمْ وَامِّي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وَنَفْسِي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May my father, mother, and soul be ransoms for you.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943090327"/>
      </p:ext>
    </p:extLst>
  </p:cSld>
  <p:clrMapOvr>
    <a:masterClrMapping/>
  </p:clrMapOvr>
  <p:transition>
    <p:fade/>
  </p:transition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315674"/>
      </p:ext>
    </p:extLst>
  </p:cSld>
  <p:clrMapOvr>
    <a:masterClrMapping/>
  </p:clrMapOvr>
  <p:transition>
    <p:fade/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0"/>
            <a:ext cx="5905500" cy="257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وَاحْصِي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جَمِيلَ بَلاَئِكُمْ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and define the beauty of your conferrals?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2093768622"/>
      </p:ext>
    </p:extLst>
  </p:cSld>
  <p:clrMapOvr>
    <a:masterClrMapping/>
  </p:clrMapOvr>
  <p:transition>
    <p:fade/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320238"/>
      </p:ext>
    </p:extLst>
  </p:cSld>
  <p:clrMapOvr>
    <a:masterClrMapping/>
  </p:clrMapOvr>
  <p:transition>
    <p:fade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71613"/>
            <a:ext cx="59467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199913"/>
      </p:ext>
    </p:extLst>
  </p:cSld>
  <p:clrMapOvr>
    <a:masterClrMapping/>
  </p:clrMapOvr>
  <p:transition>
    <p:fade/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929667"/>
      </p:ext>
    </p:extLst>
  </p:cSld>
  <p:clrMapOvr>
    <a:masterClrMapping/>
  </p:clrMapOvr>
  <p:transition>
    <p:fade/>
  </p:transition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443163"/>
            <a:ext cx="59467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959312"/>
      </p:ext>
    </p:extLst>
  </p:cSld>
  <p:clrMapOvr>
    <a:masterClrMapping/>
  </p:clrMapOvr>
  <p:transition>
    <p:fade/>
  </p:transition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981200"/>
            <a:ext cx="6400800" cy="335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بِابِي انْتُمْ وَامِّي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وَنَفْسِي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May my father, mother, and soul be ransoms for you.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366727489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371600"/>
            <a:ext cx="6553200" cy="42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اَلسَّلاَمُ عَلَىٰ مَحَالِّ مَعْرِفَةِ ٱللَّهِ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Peace be upon the exponents of the recognition of Allah,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1398697091"/>
      </p:ext>
    </p:extLst>
  </p:cSld>
  <p:clrMapOvr>
    <a:masterClrMapping/>
  </p:clrMapOvr>
  <p:transition>
    <p:fade/>
  </p:transition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33425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988178"/>
      </p:ext>
    </p:extLst>
  </p:cSld>
  <p:clrMapOvr>
    <a:masterClrMapping/>
  </p:clrMapOvr>
  <p:transition>
    <p:fade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70829"/>
      </p:ext>
    </p:extLst>
  </p:cSld>
  <p:clrMapOvr>
    <a:masterClrMapping/>
  </p:clrMapOvr>
  <p:transition>
    <p:fade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336675"/>
            <a:ext cx="5946775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031239"/>
      </p:ext>
    </p:extLst>
  </p:cSld>
  <p:clrMapOvr>
    <a:masterClrMapping/>
  </p:clrMapOvr>
  <p:transition>
    <p:fade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226345"/>
      </p:ext>
    </p:extLst>
  </p:cSld>
  <p:clrMapOvr>
    <a:masterClrMapping/>
  </p:clrMapOvr>
  <p:transition>
    <p:fade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33425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39146"/>
      </p:ext>
    </p:extLst>
  </p:cSld>
  <p:clrMapOvr>
    <a:masterClrMapping/>
  </p:clrMapOvr>
  <p:transition>
    <p:fade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07673"/>
      </p:ext>
    </p:extLst>
  </p:cSld>
  <p:clrMapOvr>
    <a:masterClrMapping/>
  </p:clrMapOvr>
  <p:transition>
    <p:fade/>
  </p:transition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74863"/>
            <a:ext cx="59467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27600"/>
      </p:ext>
    </p:extLst>
  </p:cSld>
  <p:clrMapOvr>
    <a:masterClrMapping/>
  </p:clrMapOvr>
  <p:transition>
    <p:fade/>
  </p:transition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08570"/>
      </p:ext>
    </p:extLst>
  </p:cSld>
  <p:clrMapOvr>
    <a:masterClrMapping/>
  </p:clrMapOvr>
  <p:transition>
    <p:fade/>
  </p:transition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52563"/>
            <a:ext cx="5946775" cy="396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449980"/>
      </p:ext>
    </p:extLst>
  </p:cSld>
  <p:clrMapOvr>
    <a:masterClrMapping/>
  </p:clrMapOvr>
  <p:transition>
    <p:fade/>
  </p:transition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74863"/>
            <a:ext cx="59467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71224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2788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092814"/>
      </p:ext>
    </p:extLst>
  </p:cSld>
  <p:clrMapOvr>
    <a:masterClrMapping/>
  </p:clrMapOvr>
  <p:transition>
    <p:fade/>
  </p:transition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46075"/>
            <a:ext cx="5946775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710684"/>
      </p:ext>
    </p:extLst>
  </p:cSld>
  <p:clrMapOvr>
    <a:masterClrMapping/>
  </p:clrMapOvr>
  <p:transition>
    <p:fade/>
  </p:transition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892450"/>
      </p:ext>
    </p:extLst>
  </p:cSld>
  <p:clrMapOvr>
    <a:masterClrMapping/>
  </p:clrMapOvr>
  <p:transition>
    <p:fade/>
  </p:transition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431216"/>
      </p:ext>
    </p:extLst>
  </p:cSld>
  <p:clrMapOvr>
    <a:masterClrMapping/>
  </p:clrMapOvr>
  <p:transition>
    <p:fade/>
  </p:transition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446027"/>
      </p:ext>
    </p:extLst>
  </p:cSld>
  <p:clrMapOvr>
    <a:masterClrMapping/>
  </p:clrMapOvr>
  <p:transition>
    <p:fade/>
  </p:transition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199905"/>
      </p:ext>
    </p:extLst>
  </p:cSld>
  <p:clrMapOvr>
    <a:masterClrMapping/>
  </p:clrMapOvr>
  <p:transition>
    <p:fade/>
  </p:transition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33425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889475"/>
      </p:ext>
    </p:extLst>
  </p:cSld>
  <p:clrMapOvr>
    <a:masterClrMapping/>
  </p:clrMapOvr>
  <p:transition>
    <p:fade/>
  </p:transition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057400"/>
            <a:ext cx="5181600" cy="257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يَا وَلِيَّ ٱللَّهِ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O vicegerent of Allah!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2269774139"/>
      </p:ext>
    </p:extLst>
  </p:cSld>
  <p:clrMapOvr>
    <a:masterClrMapping/>
  </p:clrMapOvr>
  <p:transition>
    <p:fade/>
  </p:transition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914400"/>
            <a:ext cx="6324600" cy="505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إِِنَّ بَيْنِي وَبيْنَ ٱللَّهِ عَزَّ وَجَلَّ ذُنُوباً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There stand between me and Allah the Almighty and All-majestic, sins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2279432448"/>
      </p:ext>
    </p:extLst>
  </p:cSld>
  <p:clrMapOvr>
    <a:masterClrMapping/>
  </p:clrMapOvr>
  <p:transition>
    <p:fade/>
  </p:transition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524000"/>
            <a:ext cx="6705600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لاََ </a:t>
            </a: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يَاتِي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عَلَيْهَا إِِلاَّ رِضَاكُمْ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that cannot be demolished except by attaining your satisfaction.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2258286253"/>
      </p:ext>
    </p:extLst>
  </p:cSld>
  <p:clrMapOvr>
    <a:masterClrMapping/>
  </p:clrMapOvr>
  <p:transition>
    <p:fade/>
  </p:transition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65125"/>
            <a:ext cx="5946775" cy="613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17659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2788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449031"/>
      </p:ext>
    </p:extLst>
  </p:cSld>
  <p:clrMapOvr>
    <a:masterClrMapping/>
  </p:clrMapOvr>
  <p:transition>
    <p:fade/>
  </p:transition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584361"/>
      </p:ext>
    </p:extLst>
  </p:cSld>
  <p:clrMapOvr>
    <a:masterClrMapping/>
  </p:clrMapOvr>
  <p:transition>
    <p:fade/>
  </p:transition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421434"/>
      </p:ext>
    </p:extLst>
  </p:cSld>
  <p:clrMapOvr>
    <a:masterClrMapping/>
  </p:clrMapOvr>
  <p:transition>
    <p:fade/>
  </p:transition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8523" y="703385"/>
            <a:ext cx="7162800" cy="518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6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لَمَّا ٱسْتَوْهَبْتُمْ ذُنُوبِي</a:t>
            </a:r>
            <a:endParaRPr lang="en-US" sz="66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to (please) endue me with the favor of absolving my sins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وَكُنْتُمْ شُفَعَائِي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and to be my intercessors,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2231364875"/>
      </p:ext>
    </p:extLst>
  </p:cSld>
  <p:clrMapOvr>
    <a:masterClrMapping/>
  </p:clrMapOvr>
  <p:transition>
    <p:fade/>
  </p:transition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2362200"/>
            <a:ext cx="6400800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فَإِنِّي لَكُمْ مُطِيعٌ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for I am obedient to you.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30694828"/>
      </p:ext>
    </p:extLst>
  </p:cSld>
  <p:clrMapOvr>
    <a:masterClrMapping/>
  </p:clrMapOvr>
  <p:transition>
    <p:fade/>
  </p:transition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65263"/>
            <a:ext cx="59467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333070"/>
      </p:ext>
    </p:extLst>
  </p:cSld>
  <p:clrMapOvr>
    <a:masterClrMapping/>
  </p:clrMapOvr>
  <p:transition>
    <p:fade/>
  </p:transition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895770"/>
      </p:ext>
    </p:extLst>
  </p:cSld>
  <p:clrMapOvr>
    <a:masterClrMapping/>
  </p:clrMapOvr>
  <p:transition>
    <p:fade/>
  </p:transition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71613"/>
            <a:ext cx="59467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756907"/>
      </p:ext>
    </p:extLst>
  </p:cSld>
  <p:clrMapOvr>
    <a:masterClrMapping/>
  </p:clrMapOvr>
  <p:transition>
    <p:fade/>
  </p:transition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71613"/>
            <a:ext cx="59467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433530"/>
      </p:ext>
    </p:extLst>
  </p:cSld>
  <p:clrMapOvr>
    <a:masterClrMapping/>
  </p:clrMapOvr>
  <p:transition>
    <p:fade/>
  </p:transition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71613"/>
            <a:ext cx="59467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1074"/>
      </p:ext>
    </p:extLst>
  </p:cSld>
  <p:clrMapOvr>
    <a:masterClrMapping/>
  </p:clrMapOvr>
  <p:transition>
    <p:fade/>
  </p:transition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82844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914400"/>
            <a:ext cx="5943600" cy="4889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اوْصِيَاءِ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نَبِيِّ ٱللَّهِ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the successors of Allah’s Prophet,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وَذُرِّيَّةِ رَسُولِ ٱللَّهِ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</a:rPr>
              <a:t>and the progeny of Allah’s Messenger</a:t>
            </a:r>
            <a:r>
              <a:rPr lang="en-US" spc="50" dirty="0">
                <a:solidFill>
                  <a:srgbClr val="000066"/>
                </a:solidFill>
                <a:latin typeface="Arial"/>
                <a:ea typeface="Times New Roman"/>
              </a:rPr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29093"/>
      </p:ext>
    </p:extLst>
  </p:cSld>
  <p:clrMapOvr>
    <a:masterClrMapping/>
  </p:clrMapOvr>
  <p:transition>
    <p:fade/>
  </p:transition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74863"/>
            <a:ext cx="59467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122930"/>
      </p:ext>
    </p:extLst>
  </p:cSld>
  <p:clrMapOvr>
    <a:masterClrMapping/>
  </p:clrMapOvr>
  <p:transition>
    <p:fade/>
  </p:transition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157046"/>
            <a:ext cx="6553200" cy="257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لَجَعَلْتُهُمْ شُفَعَائِي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I would have chosen them as my intercessors.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3951065593"/>
      </p:ext>
    </p:extLst>
  </p:cSld>
  <p:clrMapOvr>
    <a:masterClrMapping/>
  </p:clrMapOvr>
  <p:transition>
    <p:fade/>
  </p:transition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33425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376643"/>
      </p:ext>
    </p:extLst>
  </p:cSld>
  <p:clrMapOvr>
    <a:masterClrMapping/>
  </p:clrMapOvr>
  <p:transition>
    <p:fade/>
  </p:transition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30175"/>
            <a:ext cx="594677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336995"/>
      </p:ext>
    </p:extLst>
  </p:cSld>
  <p:clrMapOvr>
    <a:masterClrMapping/>
  </p:clrMapOvr>
  <p:transition>
    <p:fade/>
  </p:transition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0"/>
            <a:ext cx="7543800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وَفِي زُمْرَةِ ٱلْمَرْحُومِينَ بِشَفَاعَتِهِمْ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and with the assembly of those who are shown mercy owing to their (i.e. Muhammad and his Household) intercession.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4016608259"/>
      </p:ext>
    </p:extLst>
  </p:cSld>
  <p:clrMapOvr>
    <a:masterClrMapping/>
  </p:clrMapOvr>
  <p:transition>
    <p:fade/>
  </p:transition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336675"/>
            <a:ext cx="5946775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57461"/>
      </p:ext>
    </p:extLst>
  </p:cSld>
  <p:clrMapOvr>
    <a:masterClrMapping/>
  </p:clrMapOvr>
  <p:transition>
    <p:fade/>
  </p:transition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33425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253223"/>
      </p:ext>
    </p:extLst>
  </p:cSld>
  <p:clrMapOvr>
    <a:masterClrMapping/>
  </p:clrMapOvr>
  <p:transition>
    <p:fade/>
  </p:transition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3917"/>
            <a:ext cx="4964927" cy="616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uas.or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27" y="6341372"/>
            <a:ext cx="1588274" cy="24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814150"/>
      </p:ext>
    </p:extLst>
  </p:cSld>
  <p:clrMapOvr>
    <a:masterClrMapping/>
  </p:clrMapOvr>
  <p:transition>
    <p:fade/>
  </p:transition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6588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489"/>
            <a:ext cx="5335587" cy="620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14538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68438"/>
            <a:ext cx="59467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3648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39725"/>
            <a:ext cx="5946775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33795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68438"/>
            <a:ext cx="59467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2780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68438"/>
            <a:ext cx="59467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25788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71688"/>
            <a:ext cx="59467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22182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0138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3386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0138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04932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6462" y="838200"/>
            <a:ext cx="7162800" cy="509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وَعِبَادِهِ ٱلْمُكْرَمِينَ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and Allah’s honored bondmen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ٱلَّذِينَ لاََ يَسْبِقُونَهُ بِٱلْقَوْلِ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who speak not until He has spoken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266917274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42900"/>
            <a:ext cx="5946775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37732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9040"/>
            <a:ext cx="5335587" cy="596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47491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09613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24472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914400"/>
            <a:ext cx="6781800" cy="509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وَاهْلِ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ٱلذِّكْرِ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the people of the Reminder (i.e. the Qur'an),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وَاوْلِي ٱلامْرِ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the men in authority,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3095964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39725"/>
            <a:ext cx="5946775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28145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68229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778685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935507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777097"/>
            <a:ext cx="4836178" cy="562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737370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406656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74863"/>
            <a:ext cx="59467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874956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081167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723986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33400"/>
            <a:ext cx="7010400" cy="587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وَرَسُولُهُ ٱلْمُرْتَضَىٰ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and His approved Messenger.</a:t>
            </a:r>
            <a:endParaRPr lang="en-US" sz="44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ارْسَلَهُ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بِٱلْهُدَىٰ وَدِينِ ٱلْحَقِّ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He sent him with right guidance and with the Religion of truth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2103943401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1271"/>
            <a:ext cx="5195837" cy="604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1618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09800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عَبْدُهُ وَرَسُولُهُ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algn="ctr"/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</a:rPr>
              <a:t>is His servant and messenger.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96249859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234853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374346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81013"/>
            <a:ext cx="5946775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048140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081603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62708"/>
            <a:ext cx="5766431" cy="59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135337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5173"/>
            <a:ext cx="5716587" cy="593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546475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693070" cy="591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419501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262477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74863"/>
            <a:ext cx="59467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243558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6554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600200"/>
            <a:ext cx="4546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66"/>
                </a:solidFill>
              </a:rPr>
              <a:t>Recite 100 times:</a:t>
            </a:r>
            <a:endParaRPr lang="en-US" sz="4400" dirty="0">
              <a:solidFill>
                <a:srgbClr val="000066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2667000"/>
            <a:ext cx="59467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431444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58730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617538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968654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045368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52563"/>
            <a:ext cx="5946775" cy="396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928334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949957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38154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120199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832306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7431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667000"/>
            <a:ext cx="5960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66"/>
                </a:solidFill>
              </a:rPr>
              <a:t>Then say the following;</a:t>
            </a:r>
            <a:endParaRPr lang="en-US" sz="4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06236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881131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81013"/>
            <a:ext cx="5946775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918740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981200"/>
            <a:ext cx="5791200" cy="349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بِٱلْحِكْمَةِ وَٱلْمَوْعِظَةِ ٱلْحَسَنَةِ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with wisdom and fair admonition</a:t>
            </a:r>
            <a:r>
              <a:rPr lang="en-US" sz="12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,</a:t>
            </a:r>
            <a:endParaRPr lang="en-US" sz="8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3809915693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1903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938069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61963"/>
            <a:ext cx="5946775" cy="594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775757"/>
      </p:ext>
    </p:extLst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5364315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170508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392781"/>
      </p:ext>
    </p:extLst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462" y="1447800"/>
            <a:ext cx="6324600" cy="4313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وَاقَمْتُمْ </a:t>
            </a: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حُدُودَهُ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executed His provisions</a:t>
            </a:r>
            <a:r>
              <a:rPr lang="en-US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,</a:t>
            </a:r>
            <a:endParaRPr lang="en-US" sz="800" spc="50" dirty="0">
              <a:latin typeface="Transliteration Georgia"/>
              <a:ea typeface="Times New Roman"/>
              <a:cs typeface="Traditional Arabic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وَنَشَرْتُمْ شَرَائِعَ </a:t>
            </a:r>
            <a:r>
              <a:rPr lang="ar-SA" sz="6000" b="1" dirty="0" smtClean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احْكَامِهِ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  <a:cs typeface="Traditional Arabic"/>
              </a:rPr>
              <a:t>propagated for the enacted laws of Him,</a:t>
            </a:r>
            <a:endParaRPr lang="en-US" sz="4400" spc="50" dirty="0">
              <a:effectLst/>
              <a:latin typeface="Transliteration Georgia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1213197379"/>
      </p:ext>
    </p:extLst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5432505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30723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9696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866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79938"/>
            <a:ext cx="5257800" cy="587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641900"/>
      </p:ext>
    </p:extLst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5736"/>
      </p:ext>
    </p:extLst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280813"/>
      </p:ext>
    </p:extLst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03313"/>
            <a:ext cx="594677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181371"/>
      </p:ext>
    </p:extLst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98664"/>
      </p:ext>
    </p:extLst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111118"/>
      </p:ext>
    </p:extLst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6563"/>
      </p:ext>
    </p:extLst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4975"/>
            <a:ext cx="5946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492191"/>
      </p:ext>
    </p:extLst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5546350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764380"/>
      </p:ext>
    </p:extLst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14375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9175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09613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21102"/>
      </p:ext>
    </p:extLst>
  </p:cSld>
  <p:clrMapOvr>
    <a:masterClrMapping/>
  </p:clrMapOvr>
  <p:transition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84263"/>
            <a:ext cx="59467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169840"/>
      </p:ext>
    </p:extLst>
  </p:cSld>
  <p:clrMapOvr>
    <a:masterClrMapping/>
  </p:clrMapOvr>
  <p:transition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33425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468758"/>
      </p:ext>
    </p:extLst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33425"/>
            <a:ext cx="59467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782396"/>
      </p:ext>
    </p:extLst>
  </p:cSld>
  <p:clrMapOvr>
    <a:masterClrMapping/>
  </p:clrMapOvr>
  <p:transition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71613"/>
            <a:ext cx="59467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777342"/>
      </p:ext>
    </p:extLst>
  </p:cSld>
  <p:clrMapOvr>
    <a:masterClrMapping/>
  </p:clrMapOvr>
  <p:transition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71613"/>
            <a:ext cx="59467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949284"/>
      </p:ext>
    </p:extLst>
  </p:cSld>
  <p:clrMapOvr>
    <a:masterClrMapping/>
  </p:clrMapOvr>
  <p:transition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600200"/>
            <a:ext cx="6629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6000" b="1" dirty="0">
                <a:solidFill>
                  <a:srgbClr val="000066"/>
                </a:solidFill>
                <a:latin typeface="Transliteration Times New Roman"/>
                <a:ea typeface="Times New Roman"/>
                <a:cs typeface="Najaf"/>
              </a:rPr>
              <a:t>َمَنِ ٱعْتَصَمَ بِكُمْ فَقَدِ ٱعْتَصَمَ بِٱللَّهِ</a:t>
            </a:r>
            <a:endParaRPr lang="en-US" sz="6000" dirty="0">
              <a:latin typeface="Transliteration Times New Roman"/>
              <a:ea typeface="Times New Roman"/>
              <a:cs typeface="Najaf"/>
            </a:endParaRPr>
          </a:p>
          <a:p>
            <a:pPr algn="ctr"/>
            <a:r>
              <a:rPr lang="en-US" sz="4400" spc="50" dirty="0">
                <a:solidFill>
                  <a:srgbClr val="000066"/>
                </a:solidFill>
                <a:latin typeface="Arial"/>
                <a:ea typeface="Times New Roman"/>
              </a:rPr>
              <a:t>and whoever holds fast to you has in fact held fast to Allah.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16242076"/>
      </p:ext>
    </p:extLst>
  </p:cSld>
  <p:clrMapOvr>
    <a:masterClrMapping/>
  </p:clrMapOvr>
  <p:transition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68375"/>
            <a:ext cx="5946775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661260"/>
      </p:ext>
    </p:extLst>
  </p:cSld>
  <p:clrMapOvr>
    <a:masterClrMapping/>
  </p:clrMapOvr>
  <p:transition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709613"/>
            <a:ext cx="59467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458898"/>
      </p:ext>
    </p:extLst>
  </p:cSld>
  <p:clrMapOvr>
    <a:masterClrMapping/>
  </p:clrMapOvr>
  <p:transition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46213"/>
            <a:ext cx="5946775" cy="396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34955"/>
      </p:ext>
    </p:extLst>
  </p:cSld>
  <p:clrMapOvr>
    <a:masterClrMapping/>
  </p:clrMapOvr>
  <p:transition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074863"/>
            <a:ext cx="59467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0219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11382</TotalTime>
  <Words>904</Words>
  <Application>Microsoft Office PowerPoint</Application>
  <PresentationFormat>On-screen Show (4:3)</PresentationFormat>
  <Paragraphs>141</Paragraphs>
  <Slides>278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278</vt:i4>
      </vt:variant>
    </vt:vector>
  </HeadingPairs>
  <TitlesOfParts>
    <vt:vector size="27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 Ali Lotlikar</dc:creator>
  <cp:lastModifiedBy>Namet Muljiani</cp:lastModifiedBy>
  <cp:revision>2066</cp:revision>
  <cp:lastPrinted>1601-01-01T00:00:00Z</cp:lastPrinted>
  <dcterms:created xsi:type="dcterms:W3CDTF">1601-01-01T00:00:00Z</dcterms:created>
  <dcterms:modified xsi:type="dcterms:W3CDTF">2018-05-24T01:27:47Z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